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1" r:id="rId3"/>
    <p:sldId id="278" r:id="rId4"/>
    <p:sldId id="277" r:id="rId5"/>
    <p:sldId id="281" r:id="rId6"/>
    <p:sldId id="282" r:id="rId7"/>
    <p:sldId id="276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093" autoAdjust="0"/>
    <p:restoredTop sz="94660"/>
  </p:normalViewPr>
  <p:slideViewPr>
    <p:cSldViewPr snapToGrid="0">
      <p:cViewPr>
        <p:scale>
          <a:sx n="91" d="100"/>
          <a:sy n="91" d="100"/>
        </p:scale>
        <p:origin x="-34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B5E1F-E184-4B4A-8E90-29FCA34D2ED3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6B4C5-17F3-4872-BDEE-CBD2988508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984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A8EC3-4326-40BE-B331-D0A692133E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27C026-405E-4EFC-99FB-31C2248A8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E982F-D82F-4F48-BC4C-E1C7D136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A090-0F79-4F09-B2DC-6E910F99403B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E6734B-C91E-4873-A3BB-FD836C7D1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C130B8-CB42-4EC4-9EC0-8D33B96A1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AC2B1-0F0E-436A-94B5-EF55298894B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541CF5-F564-4F47-83BF-48479E5F57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298" y="5666322"/>
            <a:ext cx="1116483" cy="11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83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DF84E-64AE-4A45-808A-607D02FF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6B7C77-843C-4CE5-AB15-0D886A857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DA8D0-2B8B-4C5A-BF60-82B71704E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A090-0F79-4F09-B2DC-6E910F99403B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5CAB9E-63BE-4BD9-B6AE-FDA92C4DF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02AD97-9FD0-4FB6-96E9-9DA4B549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AC2B1-0F0E-436A-94B5-EF55298894B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68A6D1-8C21-A045-ABA2-ED289B20EF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298" y="5666322"/>
            <a:ext cx="1116483" cy="11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76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D0AB4B-FB92-4E93-B5E8-92F606DDA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06E7EA-8FA8-41D3-AEAA-45A1BB169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463547-F508-4D55-BEB7-9F6A505B2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A090-0F79-4F09-B2DC-6E910F99403B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802680-0B1D-4D2B-905E-178721B40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FFDAF2-A470-434C-89CA-A25A5DF7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AC2B1-0F0E-436A-94B5-EF55298894B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27992C-B9AA-0B4D-A460-0918B0D523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298" y="5666322"/>
            <a:ext cx="1116483" cy="11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00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45D97-96A3-4550-911F-78081EC8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AC4ED4-8E73-4FB5-9763-880B944EE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6CDA09-CEB4-4E32-8DC2-F7C65413C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A090-0F79-4F09-B2DC-6E910F99403B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AB4A3-1201-4C64-AFD0-0B23422AB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377A82-F1DB-4AAE-88BA-B46E583DA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AC2B1-0F0E-436A-94B5-EF55298894B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0C0CB7-9CE4-5343-8B50-C71792CA4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298" y="5666322"/>
            <a:ext cx="1116483" cy="11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35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B9A1A-3FFD-43A1-A9A4-604FBFB03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B9F14F-B60A-44B9-B63A-D12A46B6E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6F0012-2763-4FFB-91CD-77CD37191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A090-0F79-4F09-B2DC-6E910F99403B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FC7259-1964-42B0-BAD2-168F45024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09C233-60DB-463A-AAD1-A4C028C11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AC2B1-0F0E-436A-94B5-EF55298894B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34B151-AE26-CF46-832E-141BC52800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298" y="5666322"/>
            <a:ext cx="1116483" cy="11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0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607A9E-34E6-41D2-84BE-F4FCC2144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856088-C815-4D6A-8EA6-08A178BCE5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E90F72-1CC7-4DF1-A0DB-8D51C8A21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7446C1-8AEB-45C4-9F38-F9B03A7FF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A090-0F79-4F09-B2DC-6E910F99403B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44F341-27AF-4C3A-8F15-12A5662E8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82BB39-FEE3-4F38-A834-3FB14260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AC2B1-0F0E-436A-94B5-EF55298894B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D33367-377F-DB47-A0D1-CDAF890616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298" y="5666322"/>
            <a:ext cx="1116483" cy="11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31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85CF6-973E-4457-A148-99610100C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B8143C-2757-4E64-B2D9-03106176B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B18AC4-893E-4659-BFB4-B52F087A2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BA89A4-AFE8-4260-8DC9-EE5C6C244F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9EE18D-4D96-4405-879D-C4BDE13547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DEBEBD-D19A-4DC3-B8C4-6B65211C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A090-0F79-4F09-B2DC-6E910F99403B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48ED8A-8572-42CF-9E5C-C74EFF70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720282-260D-40BC-952D-F6815883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AC2B1-0F0E-436A-94B5-EF55298894B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EAB9B0-91DD-CD4C-AA02-F88C9BEC4D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298" y="5666322"/>
            <a:ext cx="1116483" cy="11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0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B6250-D289-43FB-A385-767E3B6E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F64B26-3FAC-4534-8E89-FB7F762DE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A090-0F79-4F09-B2DC-6E910F99403B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631BB5-9BCA-430C-9210-62717FBB1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CE2F93-ADEA-4E13-B7BE-C4D9F5613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AC2B1-0F0E-436A-94B5-EF55298894B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14F119-AF2E-C849-A712-9CD25D13C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298" y="5666322"/>
            <a:ext cx="1116483" cy="11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65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ED53C0-3B36-451E-864A-2507E1A8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A090-0F79-4F09-B2DC-6E910F99403B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7C53DEC-9C8A-479B-9AF2-F3ABA6331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E29433-72B5-4E1A-93C4-BDAD26570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AC2B1-0F0E-436A-94B5-EF55298894B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4EA218-E03A-8F40-9A49-5BDE09F078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298" y="5666322"/>
            <a:ext cx="1116483" cy="11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67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11DB-A5AF-4088-B72B-0FA8E317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630B63-B499-498C-9E3B-926F79A9E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0DFA4D-E8F7-4AA0-AB33-7D0E564D7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4B7049-9A20-40F1-9B2C-7DF3582D2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A090-0F79-4F09-B2DC-6E910F99403B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7F0371-0290-4785-BA38-AEF03247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E764FE-2C5C-48BF-A4F6-649A51224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AC2B1-0F0E-436A-94B5-EF55298894B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DDB1EC-C63D-B444-B4EF-80AD8E3563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298" y="5666322"/>
            <a:ext cx="1116483" cy="11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12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135C0-1BBC-48E6-A575-764C2544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60A7B6-AF03-4239-9160-4566BB989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2DB470-9149-4670-9F17-BD878C2AA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DFCE8D-E857-43A8-A0EA-48ADF36EA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A090-0F79-4F09-B2DC-6E910F99403B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4A5964-9B9B-491D-B7A2-6E4099F81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B29EF4-C12C-4E09-BD52-C94F31DA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AC2B1-0F0E-436A-94B5-EF55298894B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49BA8B-DD76-5A4A-AAB6-76D2FD1C94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298" y="5666322"/>
            <a:ext cx="1116483" cy="11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17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29BF35-CC33-4584-92AD-D507550B7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03D7AD-646C-4F3F-849D-C7F049CE0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F2A058-3331-4C0A-A7FC-1DC2067BBE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3A090-0F79-4F09-B2DC-6E910F99403B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AE4956-D184-4E39-AEA4-5B5C026B24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14EEE8-5799-4747-8B04-9F206261D5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AC2B1-0F0E-436A-94B5-EF55298894B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25B11C-7C59-9B46-8CFF-29031A0681F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298" y="5666322"/>
            <a:ext cx="1116483" cy="11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2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529B6E6-42FC-42D5-9FEF-39FD8615E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400" y="1549400"/>
            <a:ext cx="8839200" cy="590931"/>
          </a:xfr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딥러닝 세미나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2</a:t>
            </a:r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주차</a:t>
            </a:r>
            <a:br>
              <a:rPr lang="en-US" altLang="ko-KR" sz="18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ko-KR" altLang="en-US" sz="1800" dirty="0" err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김동협</a:t>
            </a:r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sz="18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642436B-E880-4C99-977C-70043605D65F}"/>
              </a:ext>
            </a:extLst>
          </p:cNvPr>
          <p:cNvSpPr txBox="1">
            <a:spLocks/>
          </p:cNvSpPr>
          <p:nvPr/>
        </p:nvSpPr>
        <p:spPr>
          <a:xfrm>
            <a:off x="2362200" y="3530600"/>
            <a:ext cx="7467600" cy="1143000"/>
          </a:xfrm>
          <a:prstGeom prst="rect">
            <a:avLst/>
          </a:prstGeom>
        </p:spPr>
        <p:txBody>
          <a:bodyPr vert="horz" lIns="91430" tIns="45715" rIns="91430" bIns="45715" rtlCol="0">
            <a:noAutofit/>
          </a:bodyPr>
          <a:lstStyle>
            <a:lvl1pPr marL="0" indent="0" algn="ctr" defTabSz="457148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8" indent="0" algn="ctr" defTabSz="457148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296" indent="0" algn="ctr" defTabSz="457148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444" indent="0" algn="ctr" defTabSz="457148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592" indent="0" algn="ctr" defTabSz="457148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740" indent="0" algn="ctr" defTabSz="457148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88" indent="0" algn="ctr" defTabSz="457148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36" indent="0" algn="ctr" defTabSz="457148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84" indent="0" algn="ctr" defTabSz="457148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DSP Lab, Inha University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August ,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F5148C-2EF2-4836-9938-5916AFC76A8B}"/>
              </a:ext>
            </a:extLst>
          </p:cNvPr>
          <p:cNvSpPr txBox="1"/>
          <p:nvPr/>
        </p:nvSpPr>
        <p:spPr>
          <a:xfrm>
            <a:off x="2053822" y="2165731"/>
            <a:ext cx="8084356" cy="2062103"/>
          </a:xfrm>
          <a:prstGeom prst="rect">
            <a:avLst/>
          </a:prstGeom>
        </p:spPr>
        <p:txBody>
          <a:bodyPr vert="horz" lIns="91430" tIns="45715" rIns="91430" bIns="45715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2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CEE&amp;MSE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8035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1AD30-6AD9-4535-AFB5-4D479391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 err="1"/>
              <a:t>오차제곱합</a:t>
            </a:r>
            <a:r>
              <a:rPr lang="en-US" altLang="ko-KR" dirty="0"/>
              <a:t>,</a:t>
            </a:r>
            <a:r>
              <a:rPr lang="ko-KR" altLang="en-US" dirty="0"/>
              <a:t> 교차 엔트로피 오차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BAAF864-F918-B742-AF49-D2BEC27DCE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ore-KR" altLang="en-US" dirty="0"/>
              <a:t>오차제곱합</a:t>
            </a:r>
            <a:endParaRPr lang="en-US" altLang="ko-Kore-KR" dirty="0"/>
          </a:p>
          <a:p>
            <a:endParaRPr lang="en-US" altLang="ko-KR" dirty="0"/>
          </a:p>
          <a:p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ore-KR" altLang="en-US" dirty="0"/>
              <a:t>제곱을</a:t>
            </a:r>
            <a:r>
              <a:rPr lang="ko-KR" altLang="en-US" dirty="0"/>
              <a:t> 하는 이유 </a:t>
            </a:r>
            <a:r>
              <a:rPr lang="en-US" altLang="ko-KR" dirty="0"/>
              <a:t>:</a:t>
            </a:r>
            <a:r>
              <a:rPr lang="ko-KR" altLang="en-US" dirty="0"/>
              <a:t> 양수로 통일하기 위함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½</a:t>
            </a:r>
            <a:r>
              <a:rPr lang="ko-KR" altLang="en-US" dirty="0"/>
              <a:t>은 </a:t>
            </a:r>
            <a:r>
              <a:rPr lang="ko-KR" altLang="en-US" dirty="0" err="1"/>
              <a:t>고정값은</a:t>
            </a:r>
            <a:r>
              <a:rPr lang="ko-KR" altLang="en-US" dirty="0"/>
              <a:t> 아님</a:t>
            </a:r>
            <a:endParaRPr lang="en-US" altLang="ko-KR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F4DDDF03-49BD-8940-AE3C-267F0AF4B8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ore-KR" altLang="en-US" dirty="0"/>
              <a:t>교차</a:t>
            </a:r>
            <a:r>
              <a:rPr lang="ko-KR" altLang="en-US" dirty="0"/>
              <a:t> 엔트로피 오차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신경망 출력</a:t>
            </a:r>
            <a:r>
              <a:rPr lang="en-US" altLang="ko-KR" dirty="0"/>
              <a:t>(</a:t>
            </a:r>
            <a:r>
              <a:rPr lang="ko-KR" altLang="en-US" dirty="0"/>
              <a:t>확률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0~1 </a:t>
            </a:r>
            <a:endParaRPr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45ABC9-47F7-FA45-BB6E-24A856411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6721"/>
            <a:ext cx="2222500" cy="736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58ADEA-6500-7347-B75A-77805EFBE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76721"/>
            <a:ext cx="2146300" cy="673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2564A5-F746-454D-897A-9B73E0622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35854"/>
            <a:ext cx="3296691" cy="258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68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1AD30-6AD9-4535-AFB5-4D479391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엔트로피 오차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BAAF864-F918-B742-AF49-D2BEC27DC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 = </a:t>
            </a:r>
            <a:r>
              <a:rPr lang="ko-KR" altLang="en-US" dirty="0"/>
              <a:t>정답 레이블 </a:t>
            </a:r>
            <a:r>
              <a:rPr lang="en-US" altLang="ko-KR" dirty="0"/>
              <a:t>(one</a:t>
            </a:r>
            <a:r>
              <a:rPr lang="ko-KR" altLang="en-US" dirty="0"/>
              <a:t> </a:t>
            </a:r>
            <a:r>
              <a:rPr lang="en-US" altLang="ko-KR" dirty="0"/>
              <a:t>hot vector)</a:t>
            </a:r>
          </a:p>
          <a:p>
            <a:r>
              <a:rPr lang="en-US" altLang="ko-KR" dirty="0"/>
              <a:t>Y = </a:t>
            </a:r>
            <a:r>
              <a:rPr lang="ko-KR" altLang="en-US" dirty="0"/>
              <a:t>신경망 출력 </a:t>
            </a:r>
            <a:r>
              <a:rPr lang="en-US" altLang="ko-KR" dirty="0"/>
              <a:t>(0~1)</a:t>
            </a:r>
          </a:p>
          <a:p>
            <a:endParaRPr lang="en-US" altLang="ko-KR" dirty="0"/>
          </a:p>
          <a:p>
            <a:r>
              <a:rPr lang="ko-KR" altLang="en-US" dirty="0"/>
              <a:t>식의 의미 </a:t>
            </a:r>
            <a:r>
              <a:rPr lang="en-US" altLang="ko-KR" dirty="0"/>
              <a:t>: </a:t>
            </a:r>
            <a:r>
              <a:rPr lang="ko-KR" altLang="en-US" u="sng" dirty="0"/>
              <a:t>정답일 때의 확률에만 </a:t>
            </a:r>
            <a:r>
              <a:rPr lang="ko-KR" altLang="en-US" dirty="0"/>
              <a:t>로그를 취한 값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식만 봤을 땐 모든 정답에서 오차를 구해서 더하는 </a:t>
            </a:r>
            <a:r>
              <a:rPr lang="en-US" altLang="ko-KR" dirty="0"/>
              <a:t>MSE</a:t>
            </a:r>
            <a:r>
              <a:rPr lang="ko-KR" altLang="en-US" dirty="0" err="1"/>
              <a:t>와의</a:t>
            </a:r>
            <a:r>
              <a:rPr lang="ko-KR" altLang="en-US" dirty="0"/>
              <a:t> 차이가 이 부분에서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FA46F5-EB3B-B744-AA9B-91B14F018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664" y="1970347"/>
            <a:ext cx="3249385" cy="101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27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1AD30-6AD9-4535-AFB5-4D479391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엔트로피 오차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BAAF864-F918-B742-AF49-D2BEC27DC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정보 엔트로피 </a:t>
            </a:r>
            <a:r>
              <a:rPr lang="en-US" altLang="ko-KR" dirty="0"/>
              <a:t>: </a:t>
            </a:r>
            <a:r>
              <a:rPr lang="ko-KR" altLang="en-US" dirty="0"/>
              <a:t>확률이 낮을수록</a:t>
            </a:r>
            <a:r>
              <a:rPr lang="en-US" altLang="ko-KR" dirty="0"/>
              <a:t>, </a:t>
            </a:r>
            <a:r>
              <a:rPr lang="ko-KR" altLang="en-US" dirty="0"/>
              <a:t>어떤 </a:t>
            </a:r>
            <a:r>
              <a:rPr lang="ko-KR" altLang="en-US" dirty="0" err="1"/>
              <a:t>정보일지는</a:t>
            </a:r>
            <a:r>
              <a:rPr lang="ko-KR" altLang="en-US" dirty="0"/>
              <a:t> 불확실하게 되고</a:t>
            </a:r>
            <a:r>
              <a:rPr lang="en-US" altLang="ko-KR" dirty="0"/>
              <a:t>, </a:t>
            </a:r>
            <a:r>
              <a:rPr lang="ko-KR" altLang="en-US" dirty="0"/>
              <a:t>우리는 이때 </a:t>
            </a:r>
            <a:r>
              <a:rPr lang="en-US" altLang="ko-KR" dirty="0"/>
              <a:t>'</a:t>
            </a:r>
            <a:r>
              <a:rPr lang="ko-KR" altLang="en-US" dirty="0"/>
              <a:t>정보가 많다</a:t>
            </a:r>
            <a:r>
              <a:rPr lang="en-US" altLang="ko-KR" dirty="0"/>
              <a:t>', '</a:t>
            </a:r>
            <a:r>
              <a:rPr lang="ko-KR" altLang="en-US" dirty="0"/>
              <a:t>엔트로피가 높다</a:t>
            </a:r>
            <a:r>
              <a:rPr lang="en-US" altLang="ko-KR" dirty="0"/>
              <a:t>'</a:t>
            </a:r>
            <a:r>
              <a:rPr lang="ko-KR" altLang="en-US" dirty="0"/>
              <a:t>고 표현한다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Ex) </a:t>
            </a:r>
            <a:r>
              <a:rPr lang="ko-KR" altLang="en-US" dirty="0"/>
              <a:t>이영호</a:t>
            </a:r>
            <a:r>
              <a:rPr lang="en-US" altLang="ko-KR" dirty="0"/>
              <a:t>(0.99)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 err="1"/>
              <a:t>김동협</a:t>
            </a:r>
            <a:r>
              <a:rPr lang="en-US" altLang="ko-KR" dirty="0"/>
              <a:t>(0.01)</a:t>
            </a:r>
            <a:r>
              <a:rPr lang="ko-KR" altLang="en-US" dirty="0"/>
              <a:t> </a:t>
            </a:r>
            <a:r>
              <a:rPr lang="en-US" altLang="ko-KR" dirty="0"/>
              <a:t>&lt; </a:t>
            </a:r>
            <a:r>
              <a:rPr lang="ko-KR" altLang="en-US" dirty="0"/>
              <a:t>이영호</a:t>
            </a:r>
            <a:r>
              <a:rPr lang="en-US" altLang="ko-KR" dirty="0"/>
              <a:t>(0.5)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/>
              <a:t>김택용</a:t>
            </a:r>
            <a:r>
              <a:rPr lang="en-US" altLang="ko-KR" dirty="0"/>
              <a:t>(0.5)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ko-KR" altLang="en-US" dirty="0"/>
              <a:t>즉 교차 엔트로피는 한 정답 레이블에 대한 불확실성을 표현한다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1058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1AD30-6AD9-4535-AFB5-4D479391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엔트로피 오차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BAAF864-F918-B742-AF49-D2BEC27DC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ore-KR" altLang="en-US" dirty="0"/>
              <a:t>교차 엔트로피는 확률이 </a:t>
            </a:r>
            <a:r>
              <a:rPr lang="en-US" altLang="ko-Kore-KR" dirty="0"/>
              <a:t>input.  </a:t>
            </a:r>
            <a:r>
              <a:rPr lang="ko-Kore-KR" altLang="en-US" dirty="0"/>
              <a:t>즉 정답의 오차에 대한 조정이 이루어지면 다른 다른 </a:t>
            </a:r>
            <a:r>
              <a:rPr lang="en-US" altLang="ko-Kore-KR" dirty="0"/>
              <a:t>Label</a:t>
            </a:r>
            <a:r>
              <a:rPr lang="ko-Kore-KR" altLang="en-US" dirty="0"/>
              <a:t>에 대한 확률에도 변화가 생긴다</a:t>
            </a:r>
            <a:r>
              <a:rPr lang="en-US" altLang="ko-Kore-KR" dirty="0"/>
              <a:t>. </a:t>
            </a:r>
            <a:r>
              <a:rPr lang="ko-Kore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ore-KR" altLang="en-US" dirty="0"/>
              <a:t>연속적인 데이터에 대해 각각 모두 </a:t>
            </a:r>
            <a:r>
              <a:rPr lang="en-US" altLang="ko-Kore-KR" dirty="0"/>
              <a:t>Labeling</a:t>
            </a:r>
            <a:r>
              <a:rPr lang="ko-Kore-KR" altLang="en-US" dirty="0"/>
              <a:t>을 하기에 제한된다</a:t>
            </a:r>
            <a:r>
              <a:rPr lang="en-US" altLang="ko-Kore-KR" dirty="0"/>
              <a:t>. </a:t>
            </a:r>
          </a:p>
          <a:p>
            <a:endParaRPr lang="en-US" altLang="ko-Kore-KR" dirty="0"/>
          </a:p>
          <a:p>
            <a:r>
              <a:rPr lang="ko-Kore-KR" altLang="en-US" dirty="0"/>
              <a:t>각각의 출력값이 정답과 얼마나 차이가 나는지는 반영하지 못함</a:t>
            </a:r>
            <a:endParaRPr lang="en-US" altLang="ko-Kore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7664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1AD30-6AD9-4535-AFB5-4D479391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오차제곱합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/>
              <a:t>교차 엔트로피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BAAF864-F918-B742-AF49-D2BEC27DC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MSE </a:t>
            </a:r>
            <a:r>
              <a:rPr lang="ko-KR" altLang="en-US" sz="2000" dirty="0"/>
              <a:t>는 </a:t>
            </a:r>
            <a:r>
              <a:rPr lang="en-US" altLang="ko-KR" sz="2000" dirty="0"/>
              <a:t>correct answer</a:t>
            </a:r>
            <a:r>
              <a:rPr lang="ko-KR" altLang="en-US" sz="2000" dirty="0"/>
              <a:t>과 </a:t>
            </a:r>
            <a:r>
              <a:rPr lang="en-US" altLang="ko-KR" sz="2000" dirty="0"/>
              <a:t>incorrect answer</a:t>
            </a:r>
            <a:r>
              <a:rPr lang="ko-KR" altLang="en-US" sz="2000" dirty="0"/>
              <a:t>에 대해 동등하게 고려하기 때문에 정답의 불확실성을 표현하려는 과정에 방해가 된다</a:t>
            </a:r>
            <a:r>
              <a:rPr lang="en-US" altLang="ko-KR" sz="2000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74CA2B-ADA7-2D4B-A3A0-670EB3647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4081"/>
            <a:ext cx="6303846" cy="15135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8809613-E691-EC4F-8129-F02CAB2CD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72585"/>
            <a:ext cx="8452260" cy="8104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74A24F-19A7-3D46-A689-9292FC45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18013"/>
            <a:ext cx="6876011" cy="64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07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60244-B738-8741-BFCA-547E301E3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Thanks! </a:t>
            </a:r>
            <a:br>
              <a:rPr kumimoji="1" lang="ko-Kore-KR" altLang="en-US" dirty="0"/>
            </a:b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3214EE-F43A-844B-97E9-13B239AD2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18600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13318</TotalTime>
  <Words>214</Words>
  <Application>Microsoft Macintosh PowerPoint</Application>
  <PresentationFormat>와이드스크린</PresentationFormat>
  <Paragraphs>39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딥러닝 세미나 2주차 김동협 </vt:lpstr>
      <vt:lpstr>-오차제곱합, 교차 엔트로피 오차</vt:lpstr>
      <vt:lpstr>교차 엔트로피 오차</vt:lpstr>
      <vt:lpstr>교차 엔트로피 오차</vt:lpstr>
      <vt:lpstr>교차 엔트로피 오차</vt:lpstr>
      <vt:lpstr>오차제곱합 vs 교차 엔트로피</vt:lpstr>
      <vt:lpstr>Thanks!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세미나 1주차 서지영 </dc:title>
  <dc:creator>서지영</dc:creator>
  <cp:lastModifiedBy>김동협</cp:lastModifiedBy>
  <cp:revision>8</cp:revision>
  <dcterms:created xsi:type="dcterms:W3CDTF">2021-07-31T00:34:53Z</dcterms:created>
  <dcterms:modified xsi:type="dcterms:W3CDTF">2021-08-24T03:35:13Z</dcterms:modified>
</cp:coreProperties>
</file>